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9" r:id="rId7"/>
    <p:sldId id="258" r:id="rId8"/>
    <p:sldId id="264" r:id="rId9"/>
    <p:sldId id="265" r:id="rId10"/>
    <p:sldId id="266" r:id="rId11"/>
    <p:sldId id="267" r:id="rId12"/>
    <p:sldId id="262" r:id="rId13"/>
    <p:sldId id="263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20E72-55CE-42F3-80AB-1B69D0427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FPGA final</a:t>
            </a: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5C8778-F508-47A9-99AB-749888FB1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411087020 </a:t>
            </a:r>
            <a:r>
              <a:rPr lang="zh-TW" altLang="en-US" b="1" dirty="0"/>
              <a:t>林育楷</a:t>
            </a:r>
            <a:endParaRPr lang="en-US" altLang="zh-TW" b="1" dirty="0"/>
          </a:p>
          <a:p>
            <a:r>
              <a:rPr lang="en-US" altLang="zh-TW" b="1" dirty="0"/>
              <a:t>411087021 </a:t>
            </a:r>
            <a:r>
              <a:rPr lang="zh-TW" altLang="en-US" b="1" dirty="0"/>
              <a:t>郭定宇</a:t>
            </a:r>
          </a:p>
        </p:txBody>
      </p:sp>
    </p:spTree>
    <p:extLst>
      <p:ext uri="{BB962C8B-B14F-4D97-AF65-F5344CB8AC3E}">
        <p14:creationId xmlns:p14="http://schemas.microsoft.com/office/powerpoint/2010/main" val="164642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0FB7B9-B496-4149-8D25-48842BB4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音量控制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641B5-FADA-4D26-B898-4A80DA934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5064"/>
            <a:ext cx="9601200" cy="3581400"/>
          </a:xfrm>
        </p:spPr>
        <p:txBody>
          <a:bodyPr/>
          <a:lstStyle/>
          <a:p>
            <a:r>
              <a:rPr lang="zh-TW" altLang="en-US" dirty="0"/>
              <a:t>當按鈕被按下時加減音量</a:t>
            </a:r>
            <a:endParaRPr lang="en-US" altLang="zh-TW" dirty="0"/>
          </a:p>
          <a:p>
            <a:r>
              <a:rPr lang="zh-TW" altLang="en-US" dirty="0"/>
              <a:t>簡單控制音量範圍</a:t>
            </a:r>
            <a:r>
              <a:rPr lang="en-US" altLang="zh-TW" dirty="0"/>
              <a:t>(0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1.5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57A606-FA89-5E33-14C2-ACFEC56E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10463"/>
            <a:ext cx="8497486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1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7A2D7-78F9-4C89-AC3F-63DCE42C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轉換訊號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82DA44-B1E5-4223-BF4C-51F510074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 bit DAC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8bit PCM</a:t>
            </a:r>
            <a:r>
              <a:rPr lang="zh-TW" altLang="en-US" dirty="0"/>
              <a:t>資料轉換成</a:t>
            </a:r>
            <a:r>
              <a:rPr lang="en-US" altLang="zh-TW" dirty="0"/>
              <a:t>1 bit</a:t>
            </a:r>
            <a:r>
              <a:rPr lang="zh-TW" altLang="en-US" dirty="0"/>
              <a:t>輸出</a:t>
            </a:r>
            <a:endParaRPr lang="en-US" altLang="zh-TW" dirty="0"/>
          </a:p>
          <a:p>
            <a:r>
              <a:rPr lang="zh-TW" altLang="en-US" dirty="0"/>
              <a:t>測試</a:t>
            </a:r>
            <a:r>
              <a:rPr lang="en-US" altLang="zh-TW" dirty="0"/>
              <a:t>PWM</a:t>
            </a:r>
            <a:r>
              <a:rPr lang="zh-TW" altLang="en-US" dirty="0"/>
              <a:t>及</a:t>
            </a:r>
            <a:r>
              <a:rPr lang="en-US" altLang="zh-TW" dirty="0"/>
              <a:t>PDM</a:t>
            </a:r>
            <a:r>
              <a:rPr lang="zh-TW" altLang="en-US" dirty="0"/>
              <a:t>兩種</a:t>
            </a:r>
            <a:r>
              <a:rPr lang="en-US" altLang="zh-TW" dirty="0"/>
              <a:t>DAC</a:t>
            </a:r>
            <a:r>
              <a:rPr lang="zh-TW" altLang="en-US" dirty="0"/>
              <a:t>方式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A79BC3-79DE-47DA-9C9E-5929941C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208838"/>
            <a:ext cx="4527550" cy="50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B7B14-C650-47F0-AA17-7D75556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2FCED9-6712-4F13-8044-E561D1AF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 脈波寬度調變</a:t>
            </a:r>
            <a:endParaRPr lang="en-US" altLang="zh-TW" dirty="0"/>
          </a:p>
          <a:p>
            <a:r>
              <a:rPr lang="zh-TW" altLang="en-US" dirty="0"/>
              <a:t>為了輸出聲音訊號</a:t>
            </a:r>
            <a:r>
              <a:rPr lang="en-US" altLang="zh-TW" dirty="0"/>
              <a:t>(</a:t>
            </a:r>
            <a:r>
              <a:rPr lang="zh-TW" altLang="en-US" dirty="0"/>
              <a:t>類比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需將</a:t>
            </a:r>
            <a:r>
              <a:rPr lang="en-US" altLang="zh-TW" dirty="0"/>
              <a:t>PCM(</a:t>
            </a:r>
            <a:r>
              <a:rPr lang="zh-TW" altLang="en-US" dirty="0"/>
              <a:t>數位</a:t>
            </a:r>
            <a:r>
              <a:rPr lang="en-US" altLang="zh-TW" dirty="0"/>
              <a:t>)</a:t>
            </a:r>
            <a:r>
              <a:rPr lang="zh-TW" altLang="en-US" dirty="0"/>
              <a:t>使用</a:t>
            </a:r>
            <a:r>
              <a:rPr lang="en-US" altLang="zh-TW" dirty="0"/>
              <a:t>PWM</a:t>
            </a:r>
            <a:r>
              <a:rPr lang="zh-TW" altLang="en-US" dirty="0"/>
              <a:t>模擬成類比訊號</a:t>
            </a:r>
            <a:endParaRPr lang="en-US" altLang="zh-TW" dirty="0"/>
          </a:p>
          <a:p>
            <a:r>
              <a:rPr lang="zh-TW" altLang="en-US" dirty="0"/>
              <a:t>最好在輸出加低通慮波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99D96A-2A54-440D-9DB9-8DDA3F8B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400" y="939800"/>
            <a:ext cx="4410067" cy="19986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9E235B-F1F8-4CF9-886A-F0E20D2A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778577"/>
            <a:ext cx="6134100" cy="10888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65062F-6992-43CA-8E77-B48141A9433E}"/>
              </a:ext>
            </a:extLst>
          </p:cNvPr>
          <p:cNvSpPr txBox="1"/>
          <p:nvPr/>
        </p:nvSpPr>
        <p:spPr>
          <a:xfrm>
            <a:off x="1301750" y="5867400"/>
            <a:ext cx="391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(</a:t>
            </a:r>
            <a:r>
              <a:rPr lang="zh-TW" altLang="en-US" sz="1400" dirty="0"/>
              <a:t>使用</a:t>
            </a:r>
            <a:r>
              <a:rPr lang="en-US" altLang="zh-TW" sz="1400" dirty="0"/>
              <a:t>2MHz PWM</a:t>
            </a:r>
            <a:r>
              <a:rPr lang="zh-TW" altLang="en-US" sz="1400" dirty="0"/>
              <a:t>模擬</a:t>
            </a:r>
            <a:r>
              <a:rPr lang="en-US" altLang="zh-TW" sz="1400" dirty="0"/>
              <a:t>sin</a:t>
            </a:r>
            <a:r>
              <a:rPr lang="zh-TW" altLang="en-US" sz="1400" dirty="0"/>
              <a:t>波展示效果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D764C8-C05B-4B74-8482-2ED3DD7D8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2995601"/>
            <a:ext cx="4466631" cy="33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0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D571B-E18B-40C2-857F-97FC2FE8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PDM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13144-7881-4738-9ED0-E736CBED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12" y="4879316"/>
            <a:ext cx="8646732" cy="144032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57C523-814B-4AA5-9B1B-3BB00F4C6267}"/>
              </a:ext>
            </a:extLst>
          </p:cNvPr>
          <p:cNvSpPr txBox="1"/>
          <p:nvPr/>
        </p:nvSpPr>
        <p:spPr>
          <a:xfrm>
            <a:off x="3299712" y="6319638"/>
            <a:ext cx="8646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(</a:t>
            </a:r>
            <a:r>
              <a:rPr lang="zh-TW" altLang="en-US" sz="1400" dirty="0"/>
              <a:t>使用與上頁相同頻率 </a:t>
            </a:r>
            <a:r>
              <a:rPr lang="en-US" altLang="zh-TW" sz="1400" dirty="0"/>
              <a:t>2MHz PDM</a:t>
            </a:r>
            <a:r>
              <a:rPr lang="zh-TW" altLang="en-US" sz="1400" dirty="0"/>
              <a:t>模擬</a:t>
            </a:r>
            <a:r>
              <a:rPr lang="en-US" altLang="zh-TW" sz="1400" dirty="0"/>
              <a:t>sin</a:t>
            </a:r>
            <a:r>
              <a:rPr lang="zh-TW" altLang="en-US" sz="1400" dirty="0"/>
              <a:t>波，可發現</a:t>
            </a:r>
            <a:r>
              <a:rPr lang="en-US" altLang="zh-TW" sz="1400" dirty="0"/>
              <a:t>PDM</a:t>
            </a:r>
            <a:r>
              <a:rPr lang="zh-TW" altLang="en-US" sz="1400" dirty="0"/>
              <a:t>對頻率要求較</a:t>
            </a:r>
            <a:r>
              <a:rPr lang="en-US" altLang="zh-TW" sz="1400" dirty="0"/>
              <a:t>PWM</a:t>
            </a:r>
            <a:r>
              <a:rPr lang="zh-TW" altLang="en-US" sz="1400" dirty="0"/>
              <a:t>低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pic>
        <p:nvPicPr>
          <p:cNvPr id="2050" name="Picture 2" descr="https://upload.wikimedia.org/wikipedia/commons/2/20/Pulse-density_modulation_1_period.gif">
            <a:extLst>
              <a:ext uri="{FF2B5EF4-FFF2-40B4-BE49-F238E27FC236}">
                <a16:creationId xmlns:a16="http://schemas.microsoft.com/office/drawing/2014/main" id="{330EB0CA-5581-44D6-B734-7001DB32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87" y="2270442"/>
            <a:ext cx="4555657" cy="52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1EF8712-BA09-4CDE-AF16-33CFC4F54BD8}"/>
              </a:ext>
            </a:extLst>
          </p:cNvPr>
          <p:cNvSpPr txBox="1"/>
          <p:nvPr/>
        </p:nvSpPr>
        <p:spPr>
          <a:xfrm>
            <a:off x="7390786" y="2804400"/>
            <a:ext cx="1238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(PDM</a:t>
            </a:r>
            <a:r>
              <a:rPr lang="zh-TW" altLang="en-US" sz="1000" dirty="0"/>
              <a:t> 示意圖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13EDFBF7-B4A4-4ECB-83F0-D682EE8A54E2}"/>
              </a:ext>
            </a:extLst>
          </p:cNvPr>
          <p:cNvSpPr txBox="1">
            <a:spLocks/>
          </p:cNvSpPr>
          <p:nvPr/>
        </p:nvSpPr>
        <p:spPr>
          <a:xfrm>
            <a:off x="1371600" y="2078966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D439987E-4F6B-47D7-B5DC-538F83745C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1300" y="1964666"/>
                <a:ext cx="9601200" cy="3581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PDM</a:t>
                </a:r>
                <a:r>
                  <a:rPr lang="zh-TW" altLang="en-US" dirty="0"/>
                  <a:t>脈波密度調變</a:t>
                </a:r>
                <a:endParaRPr lang="en-US" altLang="zh-TW" dirty="0"/>
              </a:p>
              <a:p>
                <a:r>
                  <a:rPr lang="en-US" altLang="zh-TW" dirty="0"/>
                  <a:t>1 bit delta-sigma </a:t>
                </a:r>
                <a:r>
                  <a:rPr lang="zh-TW" altLang="en-US" dirty="0"/>
                  <a:t>可被視為 </a:t>
                </a:r>
                <a:r>
                  <a:rPr lang="en-US" altLang="zh-TW" dirty="0"/>
                  <a:t>PDM</a:t>
                </a:r>
              </a:p>
              <a:p>
                <a:r>
                  <a:rPr lang="zh-TW" altLang="en-US" dirty="0"/>
                  <a:t>若需要較好音質推薦用</a:t>
                </a:r>
                <a:r>
                  <a:rPr lang="en-US" altLang="zh-TW" dirty="0"/>
                  <a:t>PDM</a:t>
                </a:r>
              </a:p>
              <a:p>
                <a:r>
                  <a:rPr lang="zh-TW" altLang="en-US" dirty="0"/>
                  <a:t>下列為</a:t>
                </a:r>
                <a:r>
                  <a:rPr lang="en-US" altLang="zh-TW" dirty="0"/>
                  <a:t>PWM</a:t>
                </a:r>
                <a:r>
                  <a:rPr lang="zh-TW" altLang="en-US" dirty="0"/>
                  <a:t>至少需要之頻率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𝑝𝑤𝑚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=8000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(8 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=2.048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𝑝𝑤𝑚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44.1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6553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89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D439987E-4F6B-47D7-B5DC-538F83745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00" y="1964666"/>
                <a:ext cx="9601200" cy="3581400"/>
              </a:xfrm>
              <a:prstGeom prst="rect">
                <a:avLst/>
              </a:prstGeom>
              <a:blipFill>
                <a:blip r:embed="rId4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FD89D2CA-7B4A-450A-B3FA-CE8C06739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786" y="3066657"/>
            <a:ext cx="4555658" cy="16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6A9FC-F83F-B386-D5E9-E55DCFCF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VGA</a:t>
            </a:r>
            <a:r>
              <a:rPr lang="zh-TW" altLang="en-US" dirty="0"/>
              <a:t> </a:t>
            </a:r>
            <a:r>
              <a:rPr lang="en-US" altLang="zh-TW" dirty="0"/>
              <a:t>Pattern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75C92A-1320-BB20-6E04-7D605DE6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初始化陣列</a:t>
            </a:r>
            <a:endParaRPr lang="en-US" altLang="zh-TW" dirty="0"/>
          </a:p>
          <a:p>
            <a:r>
              <a:rPr lang="zh-TW" altLang="en-US" dirty="0"/>
              <a:t>計算每張圖片在螢幕上之範圍</a:t>
            </a:r>
            <a:endParaRPr lang="en-US" altLang="zh-TW" dirty="0"/>
          </a:p>
          <a:p>
            <a:r>
              <a:rPr lang="zh-TW" altLang="en-US" dirty="0"/>
              <a:t>根據位置、進度條及歌曲是否暫停取像素值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9527BF-87A4-A897-EC1E-9E75567D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644" y="900844"/>
            <a:ext cx="4803839" cy="52821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6843302-B848-84C2-CD42-639DFE1427B3}"/>
              </a:ext>
            </a:extLst>
          </p:cNvPr>
          <p:cNvSpPr txBox="1"/>
          <p:nvPr/>
        </p:nvSpPr>
        <p:spPr>
          <a:xfrm>
            <a:off x="7485360" y="6182983"/>
            <a:ext cx="440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(</a:t>
            </a:r>
            <a:r>
              <a:rPr lang="zh-TW" altLang="en-US" sz="1400" dirty="0"/>
              <a:t>圖像</a:t>
            </a:r>
            <a:r>
              <a:rPr lang="en-US" altLang="zh-TW" sz="1400" dirty="0"/>
              <a:t>Pattern</a:t>
            </a:r>
            <a:r>
              <a:rPr lang="zh-TW" altLang="en-US" sz="1400" dirty="0"/>
              <a:t>控制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348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94FEB-F043-6952-354F-FD2F9494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Resources Utilization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1A906-E1B4-C039-E72A-318BFFCD7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8031"/>
            <a:ext cx="9601200" cy="3581400"/>
          </a:xfrm>
        </p:spPr>
        <p:txBody>
          <a:bodyPr/>
          <a:lstStyle/>
          <a:p>
            <a:r>
              <a:rPr lang="en-US" altLang="zh-TW" dirty="0"/>
              <a:t>BRAM 94%</a:t>
            </a:r>
          </a:p>
          <a:p>
            <a:r>
              <a:rPr lang="en-US" altLang="zh-TW" dirty="0"/>
              <a:t>LUT 2%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92F25E-00AC-7D29-1884-0F4AC05D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88757"/>
            <a:ext cx="9981249" cy="37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CAFC6-8147-4F18-BE54-4AF5DD23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</a:t>
            </a:r>
          </a:p>
        </p:txBody>
      </p:sp>
      <p:pic>
        <p:nvPicPr>
          <p:cNvPr id="6" name="result">
            <a:hlinkClick r:id="" action="ppaction://media"/>
            <a:extLst>
              <a:ext uri="{FF2B5EF4-FFF2-40B4-BE49-F238E27FC236}">
                <a16:creationId xmlns:a16="http://schemas.microsoft.com/office/drawing/2014/main" id="{BE5494D4-7FA3-5216-AC65-3C4A2F02B5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506" y="-11716"/>
            <a:ext cx="3864634" cy="6870462"/>
          </a:xfrm>
        </p:spPr>
      </p:pic>
    </p:spTree>
    <p:extLst>
      <p:ext uri="{BB962C8B-B14F-4D97-AF65-F5344CB8AC3E}">
        <p14:creationId xmlns:p14="http://schemas.microsoft.com/office/powerpoint/2010/main" val="10112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7F50A-514B-4549-91DA-8145AF3A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MP3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43A65-7ED6-4896-8147-F8881982E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70340"/>
            <a:ext cx="9601200" cy="4101860"/>
          </a:xfrm>
        </p:spPr>
        <p:txBody>
          <a:bodyPr>
            <a:normAutofit/>
          </a:bodyPr>
          <a:lstStyle/>
          <a:p>
            <a:r>
              <a:rPr lang="zh-TW" altLang="en-US" dirty="0"/>
              <a:t>實現方式</a:t>
            </a:r>
            <a:endParaRPr lang="en-US" altLang="zh-TW" dirty="0"/>
          </a:p>
          <a:p>
            <a:r>
              <a:rPr lang="zh-TW" altLang="en-US" dirty="0"/>
              <a:t>聲音</a:t>
            </a:r>
            <a:endParaRPr lang="en-US" altLang="zh-TW" dirty="0"/>
          </a:p>
          <a:p>
            <a:pPr lvl="1"/>
            <a:r>
              <a:rPr lang="zh-TW" altLang="en-US" i="0" dirty="0"/>
              <a:t>將</a:t>
            </a:r>
            <a:r>
              <a:rPr lang="en-US" altLang="zh-TW" i="0" dirty="0"/>
              <a:t>mp3</a:t>
            </a:r>
            <a:r>
              <a:rPr lang="zh-TW" altLang="en-US" i="0" dirty="0"/>
              <a:t>解碼成原始</a:t>
            </a:r>
            <a:r>
              <a:rPr lang="en-US" altLang="zh-TW" i="0" dirty="0"/>
              <a:t>PCM</a:t>
            </a:r>
            <a:r>
              <a:rPr lang="zh-TW" altLang="en-US" i="0" dirty="0"/>
              <a:t>格式</a:t>
            </a:r>
            <a:endParaRPr lang="en-US" altLang="zh-TW" i="0" dirty="0"/>
          </a:p>
          <a:p>
            <a:pPr lvl="1"/>
            <a:r>
              <a:rPr lang="zh-TW" altLang="en-US" i="0" dirty="0"/>
              <a:t>解析</a:t>
            </a:r>
            <a:r>
              <a:rPr lang="en-US" altLang="zh-TW" i="0" dirty="0"/>
              <a:t>PCM</a:t>
            </a:r>
            <a:r>
              <a:rPr lang="zh-TW" altLang="en-US" i="0" dirty="0"/>
              <a:t>並轉換成</a:t>
            </a:r>
            <a:r>
              <a:rPr lang="en-US" altLang="zh-TW" i="0" dirty="0"/>
              <a:t>BRAM</a:t>
            </a:r>
            <a:r>
              <a:rPr lang="zh-TW" altLang="en-US" i="0" dirty="0"/>
              <a:t>陣列</a:t>
            </a:r>
            <a:endParaRPr lang="en-US" altLang="zh-TW" i="0" dirty="0"/>
          </a:p>
          <a:p>
            <a:pPr lvl="1"/>
            <a:r>
              <a:rPr lang="zh-TW" altLang="en-US" i="0" dirty="0"/>
              <a:t>透過</a:t>
            </a:r>
            <a:r>
              <a:rPr lang="en-US" altLang="zh-TW" i="0" dirty="0"/>
              <a:t>3.5mm</a:t>
            </a:r>
            <a:r>
              <a:rPr lang="zh-TW" altLang="en-US" i="0" dirty="0"/>
              <a:t>音訊孔或蜂鳴器撥放</a:t>
            </a:r>
            <a:r>
              <a:rPr lang="en-US" altLang="zh-TW" i="0" dirty="0"/>
              <a:t>PWM</a:t>
            </a:r>
            <a:r>
              <a:rPr lang="zh-TW" altLang="en-US" i="0" dirty="0"/>
              <a:t>訊號</a:t>
            </a:r>
            <a:endParaRPr lang="en-US" altLang="zh-TW" i="0" dirty="0"/>
          </a:p>
          <a:p>
            <a:r>
              <a:rPr lang="zh-TW" altLang="en-US" dirty="0"/>
              <a:t>影像</a:t>
            </a:r>
            <a:endParaRPr lang="en-US" altLang="zh-TW" dirty="0"/>
          </a:p>
          <a:p>
            <a:pPr lvl="1"/>
            <a:r>
              <a:rPr lang="zh-TW" altLang="en-US" i="0" dirty="0"/>
              <a:t>將圖片</a:t>
            </a:r>
            <a:r>
              <a:rPr lang="en-US" altLang="zh-TW" i="0" dirty="0"/>
              <a:t>RGB</a:t>
            </a:r>
            <a:r>
              <a:rPr lang="zh-TW" altLang="en-US" i="0" dirty="0"/>
              <a:t>分開並展平</a:t>
            </a:r>
            <a:endParaRPr lang="en-US" altLang="zh-TW" i="0" dirty="0"/>
          </a:p>
          <a:p>
            <a:pPr lvl="1"/>
            <a:r>
              <a:rPr lang="zh-TW" altLang="en-US" i="0" dirty="0"/>
              <a:t>將大圖像轉換成</a:t>
            </a:r>
            <a:r>
              <a:rPr lang="en-US" altLang="zh-TW" i="0" dirty="0"/>
              <a:t>BRAM</a:t>
            </a:r>
            <a:r>
              <a:rPr lang="zh-TW" altLang="en-US" i="0" dirty="0"/>
              <a:t>陣列</a:t>
            </a:r>
            <a:endParaRPr lang="en-US" altLang="zh-TW" i="0" dirty="0"/>
          </a:p>
          <a:p>
            <a:pPr lvl="1"/>
            <a:r>
              <a:rPr lang="zh-TW" altLang="en-US" i="0" dirty="0"/>
              <a:t>將小圖像轉換成</a:t>
            </a:r>
            <a:r>
              <a:rPr lang="en-US" altLang="zh-TW" i="0" dirty="0"/>
              <a:t>reg</a:t>
            </a:r>
            <a:r>
              <a:rPr lang="zh-TW" altLang="en-US" i="0" dirty="0"/>
              <a:t>陣列</a:t>
            </a:r>
            <a:endParaRPr lang="en-US" altLang="zh-TW" i="0" dirty="0"/>
          </a:p>
          <a:p>
            <a:pPr lvl="1"/>
            <a:r>
              <a:rPr lang="zh-TW" altLang="en-US" i="0" dirty="0"/>
              <a:t>透過</a:t>
            </a:r>
            <a:r>
              <a:rPr lang="en-US" altLang="zh-TW" i="0" dirty="0"/>
              <a:t>VGA</a:t>
            </a:r>
            <a:r>
              <a:rPr lang="zh-TW" altLang="en-US" i="0" dirty="0"/>
              <a:t>輸出影像</a:t>
            </a:r>
            <a:endParaRPr lang="en-US" altLang="zh-TW" i="0" dirty="0"/>
          </a:p>
        </p:txBody>
      </p:sp>
    </p:spTree>
    <p:extLst>
      <p:ext uri="{BB962C8B-B14F-4D97-AF65-F5344CB8AC3E}">
        <p14:creationId xmlns:p14="http://schemas.microsoft.com/office/powerpoint/2010/main" val="425383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66C5E-E289-406C-82DD-4D9B328B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MP3 to PCM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9E5F6-16BF-40A4-AEB4-DC787F5B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3750"/>
            <a:ext cx="9601200" cy="3581400"/>
          </a:xfrm>
        </p:spPr>
        <p:txBody>
          <a:bodyPr/>
          <a:lstStyle/>
          <a:p>
            <a:r>
              <a:rPr lang="en-US" altLang="zh-TW" dirty="0"/>
              <a:t>PCM(</a:t>
            </a:r>
            <a:r>
              <a:rPr lang="zh-TW" altLang="en-US" dirty="0"/>
              <a:t>脈波編碼調變</a:t>
            </a:r>
            <a:r>
              <a:rPr lang="en-US" altLang="zh-TW" dirty="0"/>
              <a:t>)</a:t>
            </a:r>
            <a:r>
              <a:rPr lang="zh-TW" altLang="en-US" dirty="0"/>
              <a:t>是一種</a:t>
            </a:r>
            <a:r>
              <a:rPr lang="en-US" altLang="zh-TW" dirty="0"/>
              <a:t>ADC</a:t>
            </a:r>
            <a:r>
              <a:rPr lang="zh-TW" altLang="en-US" dirty="0"/>
              <a:t>方式</a:t>
            </a:r>
            <a:endParaRPr lang="en-US" altLang="zh-TW" dirty="0"/>
          </a:p>
          <a:p>
            <a:r>
              <a:rPr lang="en-US" altLang="zh-TW" dirty="0"/>
              <a:t>PCM</a:t>
            </a:r>
            <a:r>
              <a:rPr lang="zh-TW" altLang="en-US" dirty="0"/>
              <a:t>將訊號的強度依照同樣的間距來量化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ffmpeg</a:t>
            </a:r>
            <a:r>
              <a:rPr lang="zh-TW" altLang="en-US" dirty="0"/>
              <a:t>進行轉換，降低取樣率及精度</a:t>
            </a:r>
            <a:endParaRPr lang="en-US" altLang="zh-TW" dirty="0"/>
          </a:p>
          <a:p>
            <a:r>
              <a:rPr lang="zh-TW" altLang="en-US" dirty="0"/>
              <a:t>取樣率 </a:t>
            </a:r>
            <a:r>
              <a:rPr lang="en-US" altLang="zh-TW" dirty="0"/>
              <a:t>: 8000Hz</a:t>
            </a:r>
          </a:p>
          <a:p>
            <a:r>
              <a:rPr lang="zh-TW" altLang="en-US" dirty="0"/>
              <a:t>精度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Unsigned 8 bits</a:t>
            </a:r>
            <a:endParaRPr lang="zh-TW" altLang="en-US" dirty="0"/>
          </a:p>
        </p:txBody>
      </p:sp>
      <p:pic>
        <p:nvPicPr>
          <p:cNvPr id="4" name="Picture 2" descr="https://upload.wikimedia.org/wikipedia/commons/thumb/b/bf/Pcm.svg/250px-Pcm.svg.png">
            <a:extLst>
              <a:ext uri="{FF2B5EF4-FFF2-40B4-BE49-F238E27FC236}">
                <a16:creationId xmlns:a16="http://schemas.microsoft.com/office/drawing/2014/main" id="{759F954E-8274-4BA7-89CE-4E319264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2063750"/>
            <a:ext cx="4103856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3F486E3-4524-46AA-84AB-994D440BFC64}"/>
              </a:ext>
            </a:extLst>
          </p:cNvPr>
          <p:cNvSpPr txBox="1"/>
          <p:nvPr/>
        </p:nvSpPr>
        <p:spPr>
          <a:xfrm>
            <a:off x="9728200" y="502816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(4-bits PCM ADC)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3E2866F-BDA2-45DF-A3CF-D04CE722BEFD}"/>
              </a:ext>
            </a:extLst>
          </p:cNvPr>
          <p:cNvGrpSpPr/>
          <p:nvPr/>
        </p:nvGrpSpPr>
        <p:grpSpPr>
          <a:xfrm>
            <a:off x="1371775" y="4594203"/>
            <a:ext cx="5524325" cy="2085997"/>
            <a:chOff x="1097496" y="3660753"/>
            <a:chExt cx="6480000" cy="258293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4E3C8E3-444B-4FD1-AC96-B533AC80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496" y="3660753"/>
              <a:ext cx="6480000" cy="17970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8FF72A-F5BB-4EE6-9355-4A029265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496" y="3840459"/>
              <a:ext cx="6480000" cy="2403224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4639046-23D8-4CAD-98E1-C87B5600FE91}"/>
              </a:ext>
            </a:extLst>
          </p:cNvPr>
          <p:cNvSpPr/>
          <p:nvPr/>
        </p:nvSpPr>
        <p:spPr>
          <a:xfrm>
            <a:off x="3378200" y="6261100"/>
            <a:ext cx="5969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AE211F-9AA3-4C04-90EB-6D7AB45FAA1E}"/>
              </a:ext>
            </a:extLst>
          </p:cNvPr>
          <p:cNvSpPr/>
          <p:nvPr/>
        </p:nvSpPr>
        <p:spPr>
          <a:xfrm>
            <a:off x="4419599" y="6261100"/>
            <a:ext cx="241301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27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2A8A0-5A3B-4884-A5BA-A464AB8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解析</a:t>
            </a:r>
            <a:r>
              <a:rPr lang="en-US" altLang="zh-TW" dirty="0"/>
              <a:t>PCM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6C84D19-F613-40A8-9B43-C297B59DB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93900"/>
                <a:ext cx="9601200" cy="3581400"/>
              </a:xfrm>
            </p:spPr>
            <p:txBody>
              <a:bodyPr/>
              <a:lstStyle/>
              <a:p>
                <a:r>
                  <a:rPr lang="zh-TW" altLang="en-US" dirty="0"/>
                  <a:t>時長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9.46s, </a:t>
                </a:r>
                <a:r>
                  <a:rPr lang="zh-TW" altLang="en-US" dirty="0"/>
                  <a:t>取樣率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8000Hz, </a:t>
                </a:r>
                <a:r>
                  <a:rPr lang="zh-TW" altLang="en-US" dirty="0"/>
                  <a:t>精度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Unsigned 8 bits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9.46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×8000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=75600</m:t>
                    </m:r>
                  </m:oMath>
                </a14:m>
                <a:r>
                  <a:rPr lang="zh-TW" altLang="en-US" dirty="0"/>
                  <a:t> 筆資料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9.46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×8000×1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𝑏𝑦𝑡𝑒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)≈74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𝑘𝑏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6C84D19-F613-40A8-9B43-C297B59DB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93900"/>
                <a:ext cx="9601200" cy="3581400"/>
              </a:xfrm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555592C-C2E2-4927-8C24-18D62A42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46" y="3670300"/>
            <a:ext cx="3801457" cy="28442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0D4D85-6547-49AF-A83D-34E636E0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445" y="680176"/>
            <a:ext cx="3801457" cy="29830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29D600-B606-41B3-B0B6-CA53257EA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632" y="3657528"/>
            <a:ext cx="3660113" cy="28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1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46C7-31F9-423A-BE10-4FDD795E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PCM</a:t>
            </a:r>
            <a:r>
              <a:rPr lang="zh-TW" altLang="en-US" dirty="0"/>
              <a:t>轉換</a:t>
            </a:r>
            <a:r>
              <a:rPr lang="en-US" altLang="zh-TW" dirty="0"/>
              <a:t>BRAM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01E30F-3199-45EC-920B-DDAD159B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將從</a:t>
            </a:r>
            <a:r>
              <a:rPr lang="en-US" altLang="zh-TW" dirty="0"/>
              <a:t>PCM</a:t>
            </a:r>
            <a:r>
              <a:rPr lang="zh-TW" altLang="en-US" dirty="0"/>
              <a:t>檔讀到的資料以</a:t>
            </a:r>
            <a:r>
              <a:rPr lang="en-US" altLang="zh-TW" dirty="0"/>
              <a:t>16</a:t>
            </a:r>
            <a:r>
              <a:rPr lang="zh-TW" altLang="en-US" dirty="0"/>
              <a:t>進位保存成</a:t>
            </a:r>
            <a:r>
              <a:rPr lang="en-US" altLang="zh-TW" dirty="0"/>
              <a:t>COE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en-US" altLang="zh-TW" dirty="0" err="1"/>
              <a:t>Vivado</a:t>
            </a:r>
            <a:r>
              <a:rPr lang="zh-TW" altLang="en-US" dirty="0"/>
              <a:t>新增</a:t>
            </a:r>
            <a:r>
              <a:rPr lang="en-US" altLang="zh-TW" dirty="0"/>
              <a:t>Block Memory Generator</a:t>
            </a:r>
          </a:p>
          <a:p>
            <a:r>
              <a:rPr lang="zh-TW" altLang="en-US" dirty="0"/>
              <a:t>陣列大小為 </a:t>
            </a:r>
            <a:r>
              <a:rPr lang="en-US" altLang="zh-TW" dirty="0"/>
              <a:t>width : 8, depth : 75611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9B969E-E005-0A1C-A98A-17EBE6E4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165" y="5176741"/>
            <a:ext cx="3248478" cy="138131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A9C9EE-A13F-70B6-A098-11733A997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"/>
          <a:stretch/>
        </p:blipFill>
        <p:spPr>
          <a:xfrm>
            <a:off x="8457165" y="2412630"/>
            <a:ext cx="3248478" cy="2729418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7269A6C-948A-6592-EC3A-A783566D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925019"/>
            <a:ext cx="3832732" cy="26353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4ACB34-35D9-0383-BAFB-154B3F3CC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333" y="3925019"/>
            <a:ext cx="2340430" cy="26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9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68471-91FE-F196-6183-169078FF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JPG to BRAM, reg 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14F95C-AA89-EC90-D560-E3A7669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opencv</a:t>
            </a:r>
            <a:r>
              <a:rPr lang="zh-TW" altLang="en-US" dirty="0"/>
              <a:t>讀取圖像</a:t>
            </a:r>
            <a:endParaRPr lang="en-US" altLang="zh-TW" dirty="0"/>
          </a:p>
          <a:p>
            <a:r>
              <a:rPr lang="zh-TW" altLang="en-US" dirty="0"/>
              <a:t>將圖像</a:t>
            </a:r>
            <a:r>
              <a:rPr lang="en-US" altLang="zh-TW" dirty="0"/>
              <a:t>RGB</a:t>
            </a:r>
            <a:r>
              <a:rPr lang="zh-TW" altLang="en-US" dirty="0"/>
              <a:t>通道分開並展平成一維</a:t>
            </a:r>
            <a:endParaRPr lang="en-US" altLang="zh-TW" dirty="0"/>
          </a:p>
          <a:p>
            <a:r>
              <a:rPr lang="zh-TW" altLang="en-US" dirty="0"/>
              <a:t>根據</a:t>
            </a:r>
            <a:r>
              <a:rPr lang="en-US" altLang="zh-TW" dirty="0"/>
              <a:t>BRAM</a:t>
            </a:r>
            <a:r>
              <a:rPr lang="zh-TW" altLang="en-US" dirty="0"/>
              <a:t>或</a:t>
            </a:r>
            <a:r>
              <a:rPr lang="en-US" altLang="zh-TW" dirty="0"/>
              <a:t>reg array</a:t>
            </a:r>
            <a:r>
              <a:rPr lang="zh-TW" altLang="en-US" dirty="0"/>
              <a:t>格式寫進檔案</a:t>
            </a:r>
            <a:endParaRPr lang="en-US" altLang="zh-TW" dirty="0"/>
          </a:p>
          <a:p>
            <a:r>
              <a:rPr lang="en-US" altLang="zh-TW" dirty="0"/>
              <a:t>BRAM</a:t>
            </a:r>
            <a:r>
              <a:rPr lang="zh-TW" altLang="en-US" dirty="0"/>
              <a:t> </a:t>
            </a:r>
            <a:r>
              <a:rPr lang="en-US" altLang="zh-TW" dirty="0"/>
              <a:t>Generator</a:t>
            </a:r>
            <a:r>
              <a:rPr lang="zh-TW" altLang="en-US" dirty="0"/>
              <a:t>透過</a:t>
            </a:r>
            <a:r>
              <a:rPr lang="en-US" altLang="zh-TW" dirty="0"/>
              <a:t>COE</a:t>
            </a:r>
            <a:r>
              <a:rPr lang="zh-TW" altLang="en-US" dirty="0"/>
              <a:t>初始化</a:t>
            </a:r>
            <a:endParaRPr lang="en-US" altLang="zh-TW" dirty="0"/>
          </a:p>
          <a:p>
            <a:r>
              <a:rPr lang="en-US" altLang="zh-TW" dirty="0"/>
              <a:t>BRAM</a:t>
            </a:r>
            <a:r>
              <a:rPr lang="zh-TW" altLang="en-US" dirty="0"/>
              <a:t>大小為 </a:t>
            </a:r>
            <a:r>
              <a:rPr lang="en-US" altLang="zh-TW" dirty="0"/>
              <a:t>(width:4, depth:76800) x 3</a:t>
            </a:r>
          </a:p>
          <a:p>
            <a:r>
              <a:rPr lang="en-US" altLang="zh-TW" dirty="0"/>
              <a:t>Reg array</a:t>
            </a:r>
            <a:r>
              <a:rPr lang="zh-TW" altLang="en-US" dirty="0"/>
              <a:t>透過</a:t>
            </a:r>
            <a:r>
              <a:rPr lang="en-US" altLang="zh-TW" dirty="0"/>
              <a:t>$</a:t>
            </a:r>
            <a:r>
              <a:rPr lang="en-US" altLang="zh-TW" dirty="0" err="1"/>
              <a:t>readmemh</a:t>
            </a:r>
            <a:r>
              <a:rPr lang="en-US" altLang="zh-TW" dirty="0"/>
              <a:t>()</a:t>
            </a:r>
            <a:r>
              <a:rPr lang="zh-TW" altLang="en-US" dirty="0"/>
              <a:t>初始化</a:t>
            </a:r>
          </a:p>
        </p:txBody>
      </p:sp>
      <p:pic>
        <p:nvPicPr>
          <p:cNvPr id="9" name="圖片 8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C012CDCC-C6E5-7002-2685-6ADD726F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20" y="2004273"/>
            <a:ext cx="4860872" cy="2818405"/>
          </a:xfrm>
          <a:prstGeom prst="rect">
            <a:avLst/>
          </a:prstGeom>
        </p:spPr>
      </p:pic>
      <p:pic>
        <p:nvPicPr>
          <p:cNvPr id="11" name="圖片 10" descr="一張含有 螢幕擷取畫面, 文字, 軟體 的圖片&#10;&#10;自動產生的描述">
            <a:extLst>
              <a:ext uri="{FF2B5EF4-FFF2-40B4-BE49-F238E27FC236}">
                <a16:creationId xmlns:a16="http://schemas.microsoft.com/office/drawing/2014/main" id="{A01DBF29-2F9E-CF0B-BEED-1141D8B6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18" y="4845646"/>
            <a:ext cx="4860873" cy="132655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8D54D9-DB35-B5F9-7386-6D6BCE63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62462"/>
            <a:ext cx="437258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C4090-A751-495C-9BA2-86B2958E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C875D-2A12-4C8C-A6DB-B9716C0E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7999"/>
            <a:ext cx="9601200" cy="4096589"/>
          </a:xfrm>
        </p:spPr>
        <p:txBody>
          <a:bodyPr>
            <a:normAutofit/>
          </a:bodyPr>
          <a:lstStyle/>
          <a:p>
            <a:r>
              <a:rPr lang="zh-TW" altLang="en-US" dirty="0"/>
              <a:t>聲音</a:t>
            </a:r>
            <a:endParaRPr lang="en-US" altLang="zh-TW" dirty="0"/>
          </a:p>
          <a:p>
            <a:pPr lvl="1"/>
            <a:r>
              <a:rPr lang="zh-TW" altLang="en-US" dirty="0"/>
              <a:t>按鈕除彈跳，輸出是否暫停及音量大小</a:t>
            </a:r>
            <a:endParaRPr lang="en-US" altLang="zh-TW" dirty="0"/>
          </a:p>
          <a:p>
            <a:pPr lvl="1"/>
            <a:r>
              <a:rPr lang="en-US" altLang="zh-TW" dirty="0" err="1"/>
              <a:t>pcm_rom</a:t>
            </a:r>
            <a:r>
              <a:rPr lang="zh-TW" altLang="en-US" dirty="0"/>
              <a:t>輸出音樂資料及進度條</a:t>
            </a:r>
            <a:endParaRPr lang="en-US" altLang="zh-TW" dirty="0"/>
          </a:p>
          <a:p>
            <a:pPr lvl="1"/>
            <a:r>
              <a:rPr lang="zh-TW" altLang="en-US" dirty="0"/>
              <a:t>經過</a:t>
            </a:r>
            <a:r>
              <a:rPr lang="en-US" altLang="zh-TW" dirty="0" err="1"/>
              <a:t>volume_ctrl</a:t>
            </a:r>
            <a:r>
              <a:rPr lang="zh-TW" altLang="en-US" dirty="0"/>
              <a:t>控制音量</a:t>
            </a:r>
            <a:endParaRPr lang="en-US" altLang="zh-TW" dirty="0"/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PCM</a:t>
            </a:r>
            <a:r>
              <a:rPr lang="zh-TW" altLang="en-US" dirty="0"/>
              <a:t>資料送進</a:t>
            </a:r>
            <a:r>
              <a:rPr lang="en-US" altLang="zh-TW" dirty="0" err="1"/>
              <a:t>dac</a:t>
            </a:r>
            <a:r>
              <a:rPr lang="zh-TW" altLang="en-US" dirty="0"/>
              <a:t>模組轉換成類比訊號</a:t>
            </a:r>
            <a:endParaRPr lang="en-US" altLang="zh-TW" dirty="0"/>
          </a:p>
          <a:p>
            <a:r>
              <a:rPr lang="zh-TW" altLang="en-US" dirty="0"/>
              <a:t>影像</a:t>
            </a:r>
            <a:endParaRPr lang="en-US" altLang="zh-TW" dirty="0"/>
          </a:p>
          <a:p>
            <a:pPr lvl="1"/>
            <a:r>
              <a:rPr lang="zh-TW" altLang="en-US" dirty="0"/>
              <a:t>將</a:t>
            </a:r>
            <a:r>
              <a:rPr lang="en-US" altLang="zh-TW" dirty="0" err="1"/>
              <a:t>xpos</a:t>
            </a:r>
            <a:r>
              <a:rPr lang="zh-TW" altLang="en-US" dirty="0"/>
              <a:t>、</a:t>
            </a:r>
            <a:r>
              <a:rPr lang="en-US" altLang="zh-TW" dirty="0" err="1"/>
              <a:t>ypos</a:t>
            </a:r>
            <a:r>
              <a:rPr lang="zh-TW" altLang="en-US" dirty="0"/>
              <a:t>轉換成展平影像索引值</a:t>
            </a:r>
            <a:endParaRPr lang="en-US" altLang="zh-TW" dirty="0"/>
          </a:p>
          <a:p>
            <a:pPr lvl="1"/>
            <a:r>
              <a:rPr lang="zh-TW" altLang="en-US" dirty="0"/>
              <a:t>根據位置、進度條及歌曲是否暫停</a:t>
            </a:r>
            <a:endParaRPr lang="en-US" altLang="zh-TW" dirty="0"/>
          </a:p>
          <a:p>
            <a:pPr lvl="1"/>
            <a:r>
              <a:rPr lang="zh-TW" altLang="en-US" dirty="0"/>
              <a:t>從</a:t>
            </a:r>
            <a:r>
              <a:rPr lang="en-US" altLang="zh-TW" dirty="0"/>
              <a:t>BRAM</a:t>
            </a:r>
            <a:r>
              <a:rPr lang="zh-TW" altLang="en-US" dirty="0"/>
              <a:t>及</a:t>
            </a:r>
            <a:r>
              <a:rPr lang="en-US" altLang="zh-TW" dirty="0"/>
              <a:t>reg array</a:t>
            </a:r>
            <a:r>
              <a:rPr lang="zh-TW" altLang="en-US" dirty="0"/>
              <a:t>中取像素值</a:t>
            </a:r>
            <a:endParaRPr lang="en-US" altLang="zh-TW" dirty="0"/>
          </a:p>
          <a:p>
            <a:pPr lvl="1"/>
            <a:r>
              <a:rPr lang="zh-TW" altLang="en-US" dirty="0"/>
              <a:t>透過</a:t>
            </a:r>
            <a:r>
              <a:rPr lang="en-US" altLang="zh-TW" dirty="0"/>
              <a:t>VGA</a:t>
            </a:r>
            <a:r>
              <a:rPr lang="zh-TW" altLang="en-US" dirty="0"/>
              <a:t>輸出影像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18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4015B-5FF0-47F5-8AAF-47EF68F2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按鈕除彈跳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298039-09A9-4AD7-B0A2-8523BFEA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btn_state</a:t>
            </a:r>
            <a:r>
              <a:rPr lang="zh-TW" altLang="en-US" dirty="0"/>
              <a:t> 除彈跳後的按鈕訊號</a:t>
            </a:r>
            <a:endParaRPr lang="en-US" altLang="zh-TW" dirty="0"/>
          </a:p>
          <a:p>
            <a:r>
              <a:rPr lang="en-US" altLang="zh-TW" dirty="0" err="1"/>
              <a:t>btn_posedge</a:t>
            </a:r>
            <a:r>
              <a:rPr lang="zh-TW" altLang="en-US" dirty="0"/>
              <a:t> 當按鈕被壓下時輸出</a:t>
            </a:r>
            <a:r>
              <a:rPr lang="en-US" altLang="zh-TW" dirty="0"/>
              <a:t>1</a:t>
            </a:r>
            <a:r>
              <a:rPr lang="zh-TW" altLang="en-US" dirty="0"/>
              <a:t>週期訊號</a:t>
            </a:r>
            <a:endParaRPr lang="en-US" altLang="zh-TW" dirty="0"/>
          </a:p>
          <a:p>
            <a:r>
              <a:rPr lang="en-US" altLang="zh-TW" dirty="0" err="1"/>
              <a:t>btn_negedge</a:t>
            </a:r>
            <a:r>
              <a:rPr lang="en-US" altLang="zh-TW" dirty="0"/>
              <a:t> </a:t>
            </a:r>
            <a:r>
              <a:rPr lang="zh-TW" altLang="en-US" dirty="0"/>
              <a:t>當按鈕被釋放時輸出</a:t>
            </a:r>
            <a:r>
              <a:rPr lang="en-US" altLang="zh-TW" dirty="0"/>
              <a:t>1</a:t>
            </a:r>
            <a:r>
              <a:rPr lang="zh-TW" altLang="en-US" dirty="0"/>
              <a:t>週期訊號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先將按鈕訊號與</a:t>
            </a:r>
            <a:r>
              <a:rPr lang="en-US" altLang="zh-TW" dirty="0" err="1"/>
              <a:t>clk</a:t>
            </a:r>
            <a:r>
              <a:rPr lang="zh-TW" altLang="en-US" dirty="0"/>
              <a:t>同步</a:t>
            </a:r>
            <a:endParaRPr lang="en-US" altLang="zh-TW" dirty="0"/>
          </a:p>
          <a:p>
            <a:r>
              <a:rPr lang="en-US" altLang="zh-TW" dirty="0" err="1"/>
              <a:t>cnt</a:t>
            </a:r>
            <a:r>
              <a:rPr lang="zh-TW" altLang="en-US" dirty="0"/>
              <a:t>計時</a:t>
            </a:r>
            <a:r>
              <a:rPr lang="en-US" altLang="zh-TW" dirty="0"/>
              <a:t>3ms</a:t>
            </a:r>
            <a:r>
              <a:rPr lang="zh-TW" altLang="en-US" dirty="0"/>
              <a:t>去除彈跳</a:t>
            </a:r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7B05F7-3B87-4094-9D31-F3078B4D9255}"/>
              </a:ext>
            </a:extLst>
          </p:cNvPr>
          <p:cNvGrpSpPr/>
          <p:nvPr/>
        </p:nvGrpSpPr>
        <p:grpSpPr>
          <a:xfrm>
            <a:off x="7956548" y="501650"/>
            <a:ext cx="3939033" cy="6050136"/>
            <a:chOff x="7956548" y="501650"/>
            <a:chExt cx="3939033" cy="605013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0CD628A-245D-4B96-891B-C77F3345F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548" y="501650"/>
              <a:ext cx="3939031" cy="84616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296AF80-EB4C-4920-9769-E76FAF88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549" y="1381323"/>
              <a:ext cx="3939031" cy="165887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9F03CC6-C6C5-4462-BD85-941D464E5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6550" y="3079297"/>
              <a:ext cx="3939031" cy="3472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51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367E6-1A45-45EF-B879-579AEB47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PCM ROM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F9D9F4-95DE-4438-9800-EB8225B8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設定取樣率</a:t>
            </a:r>
            <a:r>
              <a:rPr lang="en-US" altLang="zh-TW" dirty="0" err="1"/>
              <a:t>clk_sample_rate</a:t>
            </a:r>
            <a:r>
              <a:rPr lang="en-US" altLang="zh-TW" dirty="0"/>
              <a:t>(8000Hz)</a:t>
            </a:r>
          </a:p>
          <a:p>
            <a:r>
              <a:rPr lang="zh-TW" altLang="en-US" dirty="0"/>
              <a:t>依照取樣率讀取</a:t>
            </a:r>
            <a:r>
              <a:rPr lang="en-US" altLang="zh-TW" dirty="0"/>
              <a:t>BRAM</a:t>
            </a:r>
          </a:p>
          <a:p>
            <a:r>
              <a:rPr lang="zh-TW" altLang="en-US" dirty="0"/>
              <a:t>輸出</a:t>
            </a:r>
            <a:r>
              <a:rPr lang="en-US" altLang="zh-TW" dirty="0"/>
              <a:t>8 bit </a:t>
            </a:r>
            <a:r>
              <a:rPr lang="en-US" altLang="zh-TW" dirty="0" err="1"/>
              <a:t>audio_data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9ED619-3AA2-93CD-9F42-3447D9AB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45" y="990600"/>
            <a:ext cx="510108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9001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395</TotalTime>
  <Words>577</Words>
  <Application>Microsoft Office PowerPoint</Application>
  <PresentationFormat>寬螢幕</PresentationFormat>
  <Paragraphs>89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Cambria Math</vt:lpstr>
      <vt:lpstr>Franklin Gothic Book</vt:lpstr>
      <vt:lpstr>Wingdings</vt:lpstr>
      <vt:lpstr>裁剪</vt:lpstr>
      <vt:lpstr>FPGA final</vt:lpstr>
      <vt:lpstr>FPGA MP3</vt:lpstr>
      <vt:lpstr>MP3 to PCM</vt:lpstr>
      <vt:lpstr>解析PCM</vt:lpstr>
      <vt:lpstr>PCM轉換BRAM</vt:lpstr>
      <vt:lpstr>JPG to BRAM, reg array</vt:lpstr>
      <vt:lpstr>系統架構</vt:lpstr>
      <vt:lpstr>按鈕除彈跳</vt:lpstr>
      <vt:lpstr>PCM ROM</vt:lpstr>
      <vt:lpstr>音量控制</vt:lpstr>
      <vt:lpstr>PWM轉換訊號</vt:lpstr>
      <vt:lpstr>PWM</vt:lpstr>
      <vt:lpstr>PDM</vt:lpstr>
      <vt:lpstr>VGA Pattern</vt:lpstr>
      <vt:lpstr>Resources Utilization</vt:lpstr>
      <vt:lpstr>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台北大學電機工程學系甲組碩士班面試</dc:title>
  <dc:creator>林育楷</dc:creator>
  <cp:lastModifiedBy>林育楷</cp:lastModifiedBy>
  <cp:revision>25</cp:revision>
  <dcterms:created xsi:type="dcterms:W3CDTF">2024-10-31T10:26:24Z</dcterms:created>
  <dcterms:modified xsi:type="dcterms:W3CDTF">2024-12-22T09:10:48Z</dcterms:modified>
</cp:coreProperties>
</file>